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Proxima Nova"/>
      <p:regular r:id="rId23"/>
      <p:bold r:id="rId24"/>
      <p:italic r:id="rId25"/>
      <p:boldItalic r:id="rId26"/>
    </p:embeddedFont>
    <p:embeddedFont>
      <p:font typeface="Roboto"/>
      <p:regular r:id="rId27"/>
      <p:bold r:id="rId28"/>
      <p:italic r:id="rId29"/>
      <p:boldItalic r:id="rId30"/>
    </p:embeddedFont>
    <p:embeddedFont>
      <p:font typeface="Montserrat"/>
      <p:regular r:id="rId31"/>
      <p:bold r:id="rId32"/>
      <p:italic r:id="rId33"/>
      <p:boldItalic r:id="rId34"/>
    </p:embeddedFont>
    <p:embeddedFont>
      <p:font typeface="Lato"/>
      <p:regular r:id="rId35"/>
      <p:bold r:id="rId36"/>
      <p:italic r:id="rId37"/>
      <p:boldItalic r:id="rId38"/>
    </p:embeddedFont>
    <p:embeddedFont>
      <p:font typeface="Average"/>
      <p:regular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4" name="Rahul Reddy"/>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ProximaNova-bold.fntdata"/><Relationship Id="rId23" Type="http://schemas.openxmlformats.org/officeDocument/2006/relationships/font" Target="fonts/ProximaNov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ProximaNova-boldItalic.fntdata"/><Relationship Id="rId25" Type="http://schemas.openxmlformats.org/officeDocument/2006/relationships/font" Target="fonts/ProximaNova-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Montserrat-italic.fntdata"/><Relationship Id="rId10" Type="http://schemas.openxmlformats.org/officeDocument/2006/relationships/slide" Target="slides/slide4.xml"/><Relationship Id="rId32" Type="http://schemas.openxmlformats.org/officeDocument/2006/relationships/font" Target="fonts/Montserrat-bold.fntdata"/><Relationship Id="rId13" Type="http://schemas.openxmlformats.org/officeDocument/2006/relationships/slide" Target="slides/slide7.xml"/><Relationship Id="rId35" Type="http://schemas.openxmlformats.org/officeDocument/2006/relationships/font" Target="fonts/Lato-regular.fntdata"/><Relationship Id="rId12" Type="http://schemas.openxmlformats.org/officeDocument/2006/relationships/slide" Target="slides/slide6.xml"/><Relationship Id="rId34" Type="http://schemas.openxmlformats.org/officeDocument/2006/relationships/font" Target="fonts/Montserrat-boldItalic.fntdata"/><Relationship Id="rId15" Type="http://schemas.openxmlformats.org/officeDocument/2006/relationships/slide" Target="slides/slide9.xml"/><Relationship Id="rId37" Type="http://schemas.openxmlformats.org/officeDocument/2006/relationships/font" Target="fonts/Lato-italic.fntdata"/><Relationship Id="rId14" Type="http://schemas.openxmlformats.org/officeDocument/2006/relationships/slide" Target="slides/slide8.xml"/><Relationship Id="rId36" Type="http://schemas.openxmlformats.org/officeDocument/2006/relationships/font" Target="fonts/Lato-bold.fntdata"/><Relationship Id="rId17" Type="http://schemas.openxmlformats.org/officeDocument/2006/relationships/slide" Target="slides/slide11.xml"/><Relationship Id="rId39" Type="http://schemas.openxmlformats.org/officeDocument/2006/relationships/font" Target="fonts/Average-regular.fntdata"/><Relationship Id="rId16" Type="http://schemas.openxmlformats.org/officeDocument/2006/relationships/slide" Target="slides/slide10.xml"/><Relationship Id="rId38" Type="http://schemas.openxmlformats.org/officeDocument/2006/relationships/font" Target="fonts/Lato-boldItalic.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12-01T21:17:29.366">
    <p:pos x="6000" y="0"/>
    <p:text>Part 1 - Rahul</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0-12-01T21:18:40.463">
    <p:pos x="6000" y="0"/>
    <p:text>After this slide, I will move over to the website and present the various functionalities it provides</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0-12-01T21:17:05.261">
    <p:pos x="6000" y="0"/>
    <p:text>Part 2 - Xiaoliang</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4" dt="2020-12-01T21:19:14.855">
    <p:pos x="6000" y="0"/>
    <p:text>Feel free to add/remove anything</p:text>
  </p:cm>
</p:cmLst>
</file>

<file path=ppt/media/image1.png>
</file>

<file path=ppt/media/image10.png>
</file>

<file path=ppt/media/image11.png>
</file>

<file path=ppt/media/image12.jpg>
</file>

<file path=ppt/media/image13.png>
</file>

<file path=ppt/media/image14.jpg>
</file>

<file path=ppt/media/image15.jpg>
</file>

<file path=ppt/media/image16.png>
</file>

<file path=ppt/media/image17.png>
</file>

<file path=ppt/media/image18.png>
</file>

<file path=ppt/media/image2.jpg>
</file>

<file path=ppt/media/image3.jpg>
</file>

<file path=ppt/media/image4.jp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HK"/>
              <a:t>good afternoon everyone! Today we are going to show the final project from </a:t>
            </a:r>
            <a:r>
              <a:rPr lang="zh-HK"/>
              <a:t>our group </a:t>
            </a:r>
            <a:r>
              <a:rPr lang="zh-HK"/>
              <a:t>- the Peer Evaluation Tool</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aeaa146c94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aeaa146c94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aeaa146c94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aeaa146c94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aebfb16cb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aebfb16cb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aeaa146c94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aeaa146c94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aebfb16cb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aebfb16cb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aebfb16cb1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aebfb16cb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HK"/>
              <a:t>W</a:t>
            </a:r>
            <a:r>
              <a:rPr lang="zh-HK"/>
              <a:t>e will give a brief introduction to our application, and then show you the overall web page architecture of this tool, the database used and the general Schemas configuration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HK"/>
              <a:t>First of all, what is this project? Basically, this project provides a website for </a:t>
            </a:r>
            <a:r>
              <a:rPr lang="zh-HK" sz="1200">
                <a:solidFill>
                  <a:srgbClr val="212529"/>
                </a:solidFill>
                <a:highlight>
                  <a:srgbClr val="FFFFFF"/>
                </a:highlight>
                <a:latin typeface="Roboto"/>
                <a:ea typeface="Roboto"/>
                <a:cs typeface="Roboto"/>
                <a:sym typeface="Roboto"/>
              </a:rPr>
              <a:t>streamline the collection, collation, and analysis of peer evaluations. And different members have different permissions. For example, students can only check whether they are assigned to peer evaluation and complete them. While teachers can assign evaluations to students and have the right to edit class students, groups, projects, and all evaluation submissions.</a:t>
            </a:r>
            <a:r>
              <a:rPr lang="zh-HK"/>
              <a:t> within a class.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aebfb16cb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aebfb16cb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HK"/>
              <a:t>While different roles will lead to different interfaces. For students, first they have to log in or register their account to see if they have tasks that need to be evaluated. Teachers can click the "I’m a faculty" button to lead to the class management page. Here, teachers can manage</a:t>
            </a:r>
            <a:r>
              <a:rPr lang="zh-HK">
                <a:solidFill>
                  <a:schemeClr val="dk1"/>
                </a:solidFill>
              </a:rPr>
              <a:t> </a:t>
            </a:r>
            <a:r>
              <a:rPr lang="zh-HK">
                <a:solidFill>
                  <a:schemeClr val="dk1"/>
                </a:solidFill>
              </a:rPr>
              <a:t>all</a:t>
            </a:r>
            <a:r>
              <a:rPr lang="zh-HK"/>
              <a:t> the information about students, groups, projects and evaluation in the class.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aeaa146c94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aeaa146c94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HK"/>
              <a:t>Here is the homepage of this tool. As you can see, when logging in to the homepage, you need to choose whether you are a student or a teacher to lead you to a different page.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aebfb16cb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aebfb16cb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HK"/>
              <a:t>In this project, our team cited five databases, called students, groups, Projects, Evaluations Submission and User.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aeaa146c94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aeaa146c94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HK"/>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HK"/>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HK"/>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H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HK"/>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comments" Target="../comments/comment4.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7.jpg"/><Relationship Id="rId4" Type="http://schemas.openxmlformats.org/officeDocument/2006/relationships/image" Target="../media/image14.jpg"/><Relationship Id="rId5" Type="http://schemas.openxmlformats.org/officeDocument/2006/relationships/image" Target="../media/image15.jpg"/><Relationship Id="rId6" Type="http://schemas.openxmlformats.org/officeDocument/2006/relationships/image" Target="../media/image9.jpg"/><Relationship Id="rId7"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comments" Target="../comments/comment2.xml"/><Relationship Id="rId4"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comments" Target="../comments/commen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HK"/>
              <a:t>The DeathWishers </a:t>
            </a:r>
            <a:r>
              <a:rPr lang="zh-HK" sz="3400"/>
              <a:t>Final Project</a:t>
            </a:r>
            <a:endParaRPr sz="3400"/>
          </a:p>
          <a:p>
            <a:pPr indent="0" lvl="0" marL="0" rtl="0" algn="ctr">
              <a:spcBef>
                <a:spcPts val="0"/>
              </a:spcBef>
              <a:spcAft>
                <a:spcPts val="0"/>
              </a:spcAft>
              <a:buNone/>
            </a:pPr>
            <a:r>
              <a:rPr lang="zh-HK" sz="2500"/>
              <a:t>Peer Evaluation Tool</a:t>
            </a:r>
            <a:endParaRPr sz="2500"/>
          </a:p>
        </p:txBody>
      </p:sp>
      <p:sp>
        <p:nvSpPr>
          <p:cNvPr id="229" name="Google Shape;229;p17"/>
          <p:cNvSpPr txBox="1"/>
          <p:nvPr>
            <p:ph idx="1" type="subTitle"/>
          </p:nvPr>
        </p:nvSpPr>
        <p:spPr>
          <a:xfrm>
            <a:off x="5083950" y="3613900"/>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HK" sz="1800">
                <a:latin typeface="Proxima Nova"/>
                <a:ea typeface="Proxima Nova"/>
                <a:cs typeface="Proxima Nova"/>
                <a:sym typeface="Proxima Nova"/>
              </a:rPr>
              <a:t>Kevin Chen，Xiaoliang Chen，</a:t>
            </a:r>
            <a:endParaRPr sz="1800">
              <a:latin typeface="Proxima Nova"/>
              <a:ea typeface="Proxima Nova"/>
              <a:cs typeface="Proxima Nova"/>
              <a:sym typeface="Proxima Nova"/>
            </a:endParaRPr>
          </a:p>
          <a:p>
            <a:pPr indent="0" lvl="0" marL="0" rtl="0" algn="l">
              <a:spcBef>
                <a:spcPts val="0"/>
              </a:spcBef>
              <a:spcAft>
                <a:spcPts val="0"/>
              </a:spcAft>
              <a:buNone/>
            </a:pPr>
            <a:r>
              <a:rPr lang="zh-HK" sz="1800">
                <a:latin typeface="Proxima Nova"/>
                <a:ea typeface="Proxima Nova"/>
                <a:cs typeface="Proxima Nova"/>
                <a:sym typeface="Proxima Nova"/>
              </a:rPr>
              <a:t>Miles Lindgren，Salil Monga</a:t>
            </a:r>
            <a:endParaRPr sz="1800">
              <a:latin typeface="Proxima Nova"/>
              <a:ea typeface="Proxima Nova"/>
              <a:cs typeface="Proxima Nova"/>
              <a:sym typeface="Proxima Nova"/>
            </a:endParaRPr>
          </a:p>
          <a:p>
            <a:pPr indent="0" lvl="0" marL="0" rtl="0" algn="l">
              <a:spcBef>
                <a:spcPts val="0"/>
              </a:spcBef>
              <a:spcAft>
                <a:spcPts val="0"/>
              </a:spcAft>
              <a:buNone/>
            </a:pPr>
            <a:r>
              <a:rPr lang="zh-HK" sz="1800">
                <a:latin typeface="Proxima Nova"/>
                <a:ea typeface="Proxima Nova"/>
                <a:cs typeface="Proxima Nova"/>
                <a:sym typeface="Proxima Nova"/>
              </a:rPr>
              <a:t>Rahul Reddy</a:t>
            </a:r>
            <a:endParaRPr sz="1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6"/>
          <p:cNvSpPr txBox="1"/>
          <p:nvPr>
            <p:ph type="title"/>
          </p:nvPr>
        </p:nvSpPr>
        <p:spPr>
          <a:xfrm>
            <a:off x="1297500" y="2594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2700"/>
              <a:t>Database </a:t>
            </a:r>
            <a:r>
              <a:rPr b="1" lang="zh-HK" sz="2700"/>
              <a:t>Schemas—Part II</a:t>
            </a:r>
            <a:endParaRPr b="1" sz="2700"/>
          </a:p>
        </p:txBody>
      </p:sp>
      <p:pic>
        <p:nvPicPr>
          <p:cNvPr id="283" name="Google Shape;283;p26"/>
          <p:cNvPicPr preferRelativeResize="0"/>
          <p:nvPr/>
        </p:nvPicPr>
        <p:blipFill rotWithShape="1">
          <a:blip r:embed="rId3">
            <a:alphaModFix/>
          </a:blip>
          <a:srcRect b="3883" l="0" r="0" t="3883"/>
          <a:stretch/>
        </p:blipFill>
        <p:spPr>
          <a:xfrm>
            <a:off x="1391500" y="882775"/>
            <a:ext cx="5833576" cy="3908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7"/>
          <p:cNvSpPr txBox="1"/>
          <p:nvPr>
            <p:ph type="title"/>
          </p:nvPr>
        </p:nvSpPr>
        <p:spPr>
          <a:xfrm>
            <a:off x="1297500" y="2594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2700"/>
              <a:t>Database </a:t>
            </a:r>
            <a:r>
              <a:rPr b="1" lang="zh-HK" sz="2700"/>
              <a:t>Schemas—Part III</a:t>
            </a:r>
            <a:endParaRPr b="1" sz="2700"/>
          </a:p>
        </p:txBody>
      </p:sp>
      <p:pic>
        <p:nvPicPr>
          <p:cNvPr id="289" name="Google Shape;289;p27"/>
          <p:cNvPicPr preferRelativeResize="0"/>
          <p:nvPr/>
        </p:nvPicPr>
        <p:blipFill rotWithShape="1">
          <a:blip r:embed="rId3">
            <a:alphaModFix/>
          </a:blip>
          <a:srcRect b="4545" l="0" r="0" t="4545"/>
          <a:stretch/>
        </p:blipFill>
        <p:spPr>
          <a:xfrm>
            <a:off x="1414775" y="1352825"/>
            <a:ext cx="5416649" cy="1131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Table Links</a:t>
            </a:r>
            <a:endParaRPr b="1"/>
          </a:p>
        </p:txBody>
      </p:sp>
      <p:pic>
        <p:nvPicPr>
          <p:cNvPr id="295" name="Google Shape;295;p28"/>
          <p:cNvPicPr preferRelativeResize="0"/>
          <p:nvPr/>
        </p:nvPicPr>
        <p:blipFill>
          <a:blip r:embed="rId3">
            <a:alphaModFix/>
          </a:blip>
          <a:stretch>
            <a:fillRect/>
          </a:stretch>
        </p:blipFill>
        <p:spPr>
          <a:xfrm>
            <a:off x="1752600" y="955425"/>
            <a:ext cx="5882275" cy="3924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9"/>
          <p:cNvSpPr txBox="1"/>
          <p:nvPr>
            <p:ph type="title"/>
          </p:nvPr>
        </p:nvSpPr>
        <p:spPr>
          <a:xfrm>
            <a:off x="818725" y="145300"/>
            <a:ext cx="5530200" cy="588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900"/>
              </a:spcAft>
              <a:buNone/>
            </a:pPr>
            <a:r>
              <a:rPr b="1" lang="zh-HK" sz="2700"/>
              <a:t>MVC Architecture</a:t>
            </a:r>
            <a:endParaRPr b="1" sz="2700"/>
          </a:p>
        </p:txBody>
      </p:sp>
      <p:pic>
        <p:nvPicPr>
          <p:cNvPr id="301" name="Google Shape;301;p29"/>
          <p:cNvPicPr preferRelativeResize="0"/>
          <p:nvPr/>
        </p:nvPicPr>
        <p:blipFill>
          <a:blip r:embed="rId4">
            <a:alphaModFix/>
          </a:blip>
          <a:stretch>
            <a:fillRect/>
          </a:stretch>
        </p:blipFill>
        <p:spPr>
          <a:xfrm>
            <a:off x="4310050" y="663025"/>
            <a:ext cx="4305900" cy="4128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0"/>
          <p:cNvSpPr txBox="1"/>
          <p:nvPr>
            <p:ph type="title"/>
          </p:nvPr>
        </p:nvSpPr>
        <p:spPr>
          <a:xfrm>
            <a:off x="1056400" y="172750"/>
            <a:ext cx="2328900" cy="69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Routes</a:t>
            </a:r>
            <a:endParaRPr b="1"/>
          </a:p>
        </p:txBody>
      </p:sp>
      <p:pic>
        <p:nvPicPr>
          <p:cNvPr id="307" name="Google Shape;307;p30"/>
          <p:cNvPicPr preferRelativeResize="0"/>
          <p:nvPr/>
        </p:nvPicPr>
        <p:blipFill>
          <a:blip r:embed="rId3">
            <a:alphaModFix/>
          </a:blip>
          <a:stretch>
            <a:fillRect/>
          </a:stretch>
        </p:blipFill>
        <p:spPr>
          <a:xfrm>
            <a:off x="1179888" y="698400"/>
            <a:ext cx="3247225" cy="4304475"/>
          </a:xfrm>
          <a:prstGeom prst="rect">
            <a:avLst/>
          </a:prstGeom>
          <a:noFill/>
          <a:ln>
            <a:noFill/>
          </a:ln>
        </p:spPr>
      </p:pic>
      <p:pic>
        <p:nvPicPr>
          <p:cNvPr id="308" name="Google Shape;308;p30"/>
          <p:cNvPicPr preferRelativeResize="0"/>
          <p:nvPr/>
        </p:nvPicPr>
        <p:blipFill>
          <a:blip r:embed="rId4">
            <a:alphaModFix/>
          </a:blip>
          <a:stretch>
            <a:fillRect/>
          </a:stretch>
        </p:blipFill>
        <p:spPr>
          <a:xfrm>
            <a:off x="5364525" y="1395428"/>
            <a:ext cx="3142875" cy="2854000"/>
          </a:xfrm>
          <a:prstGeom prst="rect">
            <a:avLst/>
          </a:prstGeom>
          <a:noFill/>
          <a:ln>
            <a:noFill/>
          </a:ln>
        </p:spPr>
      </p:pic>
      <p:sp>
        <p:nvSpPr>
          <p:cNvPr id="309" name="Google Shape;309;p30"/>
          <p:cNvSpPr txBox="1"/>
          <p:nvPr/>
        </p:nvSpPr>
        <p:spPr>
          <a:xfrm>
            <a:off x="5364525" y="698400"/>
            <a:ext cx="24813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HK" sz="2400">
                <a:solidFill>
                  <a:srgbClr val="FFFFFF"/>
                </a:solidFill>
                <a:latin typeface="Lato"/>
                <a:ea typeface="Lato"/>
                <a:cs typeface="Lato"/>
                <a:sym typeface="Lato"/>
              </a:rPr>
              <a:t>Controllers</a:t>
            </a:r>
            <a:endParaRPr b="1" sz="2400">
              <a:solidFill>
                <a:srgbClr val="FFFFFF"/>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1"/>
          <p:cNvSpPr txBox="1"/>
          <p:nvPr>
            <p:ph type="title"/>
          </p:nvPr>
        </p:nvSpPr>
        <p:spPr>
          <a:xfrm>
            <a:off x="1297500" y="494200"/>
            <a:ext cx="2088000" cy="53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Views</a:t>
            </a:r>
            <a:endParaRPr b="1"/>
          </a:p>
        </p:txBody>
      </p:sp>
      <p:pic>
        <p:nvPicPr>
          <p:cNvPr id="315" name="Google Shape;315;p31"/>
          <p:cNvPicPr preferRelativeResize="0"/>
          <p:nvPr/>
        </p:nvPicPr>
        <p:blipFill>
          <a:blip r:embed="rId3">
            <a:alphaModFix/>
          </a:blip>
          <a:stretch>
            <a:fillRect/>
          </a:stretch>
        </p:blipFill>
        <p:spPr>
          <a:xfrm>
            <a:off x="4872250" y="1781500"/>
            <a:ext cx="2729450" cy="2278725"/>
          </a:xfrm>
          <a:prstGeom prst="rect">
            <a:avLst/>
          </a:prstGeom>
          <a:noFill/>
          <a:ln>
            <a:noFill/>
          </a:ln>
        </p:spPr>
      </p:pic>
      <p:pic>
        <p:nvPicPr>
          <p:cNvPr id="316" name="Google Shape;316;p31"/>
          <p:cNvPicPr preferRelativeResize="0"/>
          <p:nvPr/>
        </p:nvPicPr>
        <p:blipFill>
          <a:blip r:embed="rId4">
            <a:alphaModFix/>
          </a:blip>
          <a:stretch>
            <a:fillRect/>
          </a:stretch>
        </p:blipFill>
        <p:spPr>
          <a:xfrm>
            <a:off x="1145500" y="1203838"/>
            <a:ext cx="2634575" cy="2976925"/>
          </a:xfrm>
          <a:prstGeom prst="rect">
            <a:avLst/>
          </a:prstGeom>
          <a:noFill/>
          <a:ln>
            <a:noFill/>
          </a:ln>
        </p:spPr>
      </p:pic>
      <p:sp>
        <p:nvSpPr>
          <p:cNvPr id="317" name="Google Shape;317;p31"/>
          <p:cNvSpPr txBox="1"/>
          <p:nvPr/>
        </p:nvSpPr>
        <p:spPr>
          <a:xfrm>
            <a:off x="4872250" y="1115100"/>
            <a:ext cx="25716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HK" sz="2400">
                <a:solidFill>
                  <a:srgbClr val="FFFFFF"/>
                </a:solidFill>
                <a:latin typeface="Lato"/>
                <a:ea typeface="Lato"/>
                <a:cs typeface="Lato"/>
                <a:sym typeface="Lato"/>
              </a:rPr>
              <a:t>Models</a:t>
            </a:r>
            <a:endParaRPr b="1" sz="2400">
              <a:solidFill>
                <a:srgbClr val="FFFFFF"/>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2"/>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Thank You!</a:t>
            </a:r>
            <a:endParaRPr b="1"/>
          </a:p>
        </p:txBody>
      </p:sp>
      <p:grpSp>
        <p:nvGrpSpPr>
          <p:cNvPr id="323" name="Google Shape;323;p32"/>
          <p:cNvGrpSpPr/>
          <p:nvPr/>
        </p:nvGrpSpPr>
        <p:grpSpPr>
          <a:xfrm>
            <a:off x="4066820" y="1553491"/>
            <a:ext cx="3159984" cy="2439109"/>
            <a:chOff x="3553042" y="1657806"/>
            <a:chExt cx="3461100" cy="2671532"/>
          </a:xfrm>
        </p:grpSpPr>
        <p:sp>
          <p:nvSpPr>
            <p:cNvPr id="324" name="Google Shape;324;p32"/>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2"/>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2"/>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2"/>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2"/>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2"/>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2"/>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2"/>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2" name="Google Shape;332;p32"/>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33" name="Google Shape;333;p32"/>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32"/>
          <p:cNvGrpSpPr/>
          <p:nvPr/>
        </p:nvGrpSpPr>
        <p:grpSpPr>
          <a:xfrm>
            <a:off x="6762480" y="2546254"/>
            <a:ext cx="1024386" cy="1522884"/>
            <a:chOff x="6505573" y="2745170"/>
            <a:chExt cx="1122000" cy="1668000"/>
          </a:xfrm>
        </p:grpSpPr>
        <p:sp>
          <p:nvSpPr>
            <p:cNvPr id="335" name="Google Shape;335;p32"/>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2"/>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2"/>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2"/>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9" name="Google Shape;339;p32"/>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40" name="Google Shape;340;p32"/>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 name="Google Shape;341;p32"/>
          <p:cNvGrpSpPr/>
          <p:nvPr/>
        </p:nvGrpSpPr>
        <p:grpSpPr>
          <a:xfrm>
            <a:off x="6405845" y="3121897"/>
            <a:ext cx="520684" cy="1036470"/>
            <a:chOff x="9543736" y="4486132"/>
            <a:chExt cx="570300" cy="1135235"/>
          </a:xfrm>
        </p:grpSpPr>
        <p:sp>
          <p:nvSpPr>
            <p:cNvPr id="342" name="Google Shape;342;p32"/>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2"/>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2"/>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2"/>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6" name="Google Shape;346;p32"/>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47" name="Google Shape;347;p32"/>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 name="Google Shape;348;p32"/>
          <p:cNvGrpSpPr/>
          <p:nvPr/>
        </p:nvGrpSpPr>
        <p:grpSpPr>
          <a:xfrm>
            <a:off x="7564804" y="3443361"/>
            <a:ext cx="455496" cy="692277"/>
            <a:chOff x="7384375" y="3728000"/>
            <a:chExt cx="498900" cy="758244"/>
          </a:xfrm>
        </p:grpSpPr>
        <p:sp>
          <p:nvSpPr>
            <p:cNvPr id="349" name="Google Shape;349;p32"/>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2"/>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2"/>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2"/>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32"/>
          <p:cNvGrpSpPr/>
          <p:nvPr/>
        </p:nvGrpSpPr>
        <p:grpSpPr>
          <a:xfrm>
            <a:off x="7564836" y="3561758"/>
            <a:ext cx="478081" cy="462776"/>
            <a:chOff x="7384385" y="3857442"/>
            <a:chExt cx="523637" cy="506874"/>
          </a:xfrm>
        </p:grpSpPr>
        <p:sp>
          <p:nvSpPr>
            <p:cNvPr id="354" name="Google Shape;354;p32"/>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 name="Google Shape;355;p32"/>
            <p:cNvGrpSpPr/>
            <p:nvPr/>
          </p:nvGrpSpPr>
          <p:grpSpPr>
            <a:xfrm>
              <a:off x="7384385" y="3857442"/>
              <a:ext cx="523637" cy="498900"/>
              <a:chOff x="7384385" y="3857442"/>
              <a:chExt cx="523637" cy="498900"/>
            </a:xfrm>
          </p:grpSpPr>
          <p:sp>
            <p:nvSpPr>
              <p:cNvPr id="356" name="Google Shape;356;p32"/>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2"/>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58" name="Google Shape;358;p32"/>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59" name="Google Shape;359;p32"/>
          <p:cNvGrpSpPr/>
          <p:nvPr/>
        </p:nvGrpSpPr>
        <p:grpSpPr>
          <a:xfrm>
            <a:off x="8110843" y="3443361"/>
            <a:ext cx="435785" cy="692277"/>
            <a:chOff x="7982421" y="3727763"/>
            <a:chExt cx="477311" cy="758244"/>
          </a:xfrm>
        </p:grpSpPr>
        <p:sp>
          <p:nvSpPr>
            <p:cNvPr id="360" name="Google Shape;360;p32"/>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2"/>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2"/>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2"/>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2"/>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2"/>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2"/>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2"/>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8" name="Google Shape;368;p32"/>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1294300" y="56857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HK" sz="2400">
                <a:solidFill>
                  <a:srgbClr val="FFFFFF"/>
                </a:solidFill>
                <a:latin typeface="Montserrat"/>
                <a:ea typeface="Montserrat"/>
                <a:cs typeface="Montserrat"/>
                <a:sym typeface="Montserrat"/>
              </a:rPr>
              <a:t>Overview of the Presentation</a:t>
            </a:r>
            <a:endParaRPr b="1" sz="2400">
              <a:solidFill>
                <a:srgbClr val="FFFFFF"/>
              </a:solidFill>
              <a:latin typeface="Montserrat"/>
              <a:ea typeface="Montserrat"/>
              <a:cs typeface="Montserrat"/>
              <a:sym typeface="Montserrat"/>
            </a:endParaRPr>
          </a:p>
        </p:txBody>
      </p:sp>
      <p:sp>
        <p:nvSpPr>
          <p:cNvPr id="235" name="Google Shape;235;p18"/>
          <p:cNvSpPr txBox="1"/>
          <p:nvPr/>
        </p:nvSpPr>
        <p:spPr>
          <a:xfrm>
            <a:off x="1294300" y="1393124"/>
            <a:ext cx="3326700" cy="29970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FFFFFF"/>
              </a:buClr>
              <a:buSzPts val="1800"/>
              <a:buFont typeface="Average"/>
              <a:buChar char="●"/>
            </a:pPr>
            <a:r>
              <a:rPr lang="zh-HK" sz="1800">
                <a:solidFill>
                  <a:srgbClr val="FFFFFF"/>
                </a:solidFill>
                <a:latin typeface="Average"/>
                <a:ea typeface="Average"/>
                <a:cs typeface="Average"/>
                <a:sym typeface="Average"/>
              </a:rPr>
              <a:t>Introduction</a:t>
            </a:r>
            <a:endParaRPr sz="1800">
              <a:solidFill>
                <a:srgbClr val="FFFFFF"/>
              </a:solidFill>
              <a:latin typeface="Average"/>
              <a:ea typeface="Average"/>
              <a:cs typeface="Average"/>
              <a:sym typeface="Average"/>
            </a:endParaRPr>
          </a:p>
          <a:p>
            <a:pPr indent="-342900" lvl="0" marL="457200" rtl="0" algn="l">
              <a:lnSpc>
                <a:spcPct val="150000"/>
              </a:lnSpc>
              <a:spcBef>
                <a:spcPts val="0"/>
              </a:spcBef>
              <a:spcAft>
                <a:spcPts val="0"/>
              </a:spcAft>
              <a:buClr>
                <a:srgbClr val="FFFFFF"/>
              </a:buClr>
              <a:buSzPts val="1800"/>
              <a:buFont typeface="Average"/>
              <a:buChar char="●"/>
            </a:pPr>
            <a:r>
              <a:rPr lang="zh-HK" sz="1800">
                <a:solidFill>
                  <a:srgbClr val="FFFFFF"/>
                </a:solidFill>
                <a:latin typeface="Average"/>
                <a:ea typeface="Average"/>
                <a:cs typeface="Average"/>
                <a:sym typeface="Average"/>
              </a:rPr>
              <a:t>Client - View Demo</a:t>
            </a:r>
            <a:endParaRPr sz="1800">
              <a:solidFill>
                <a:srgbClr val="FFFFFF"/>
              </a:solidFill>
              <a:latin typeface="Average"/>
              <a:ea typeface="Average"/>
              <a:cs typeface="Average"/>
              <a:sym typeface="Average"/>
            </a:endParaRPr>
          </a:p>
          <a:p>
            <a:pPr indent="-330200" lvl="0" marL="914400" rtl="0" algn="l">
              <a:lnSpc>
                <a:spcPct val="150000"/>
              </a:lnSpc>
              <a:spcBef>
                <a:spcPts val="0"/>
              </a:spcBef>
              <a:spcAft>
                <a:spcPts val="0"/>
              </a:spcAft>
              <a:buClr>
                <a:srgbClr val="FFFFFF"/>
              </a:buClr>
              <a:buSzPts val="1600"/>
              <a:buFont typeface="Average"/>
              <a:buChar char="●"/>
            </a:pPr>
            <a:r>
              <a:rPr lang="zh-HK" sz="1600">
                <a:solidFill>
                  <a:srgbClr val="FFFFFF"/>
                </a:solidFill>
                <a:latin typeface="Average"/>
                <a:ea typeface="Average"/>
                <a:cs typeface="Average"/>
                <a:sym typeface="Average"/>
              </a:rPr>
              <a:t>Setup</a:t>
            </a:r>
            <a:endParaRPr sz="1600">
              <a:solidFill>
                <a:srgbClr val="FFFFFF"/>
              </a:solidFill>
              <a:latin typeface="Average"/>
              <a:ea typeface="Average"/>
              <a:cs typeface="Average"/>
              <a:sym typeface="Average"/>
            </a:endParaRPr>
          </a:p>
          <a:p>
            <a:pPr indent="-330200" lvl="0" marL="914400" rtl="0" algn="l">
              <a:lnSpc>
                <a:spcPct val="150000"/>
              </a:lnSpc>
              <a:spcBef>
                <a:spcPts val="0"/>
              </a:spcBef>
              <a:spcAft>
                <a:spcPts val="0"/>
              </a:spcAft>
              <a:buClr>
                <a:srgbClr val="FFFFFF"/>
              </a:buClr>
              <a:buSzPts val="1600"/>
              <a:buFont typeface="Average"/>
              <a:buChar char="●"/>
            </a:pPr>
            <a:r>
              <a:rPr lang="zh-HK" sz="1600">
                <a:solidFill>
                  <a:srgbClr val="FFFFFF"/>
                </a:solidFill>
                <a:latin typeface="Average"/>
                <a:ea typeface="Average"/>
                <a:cs typeface="Average"/>
                <a:sym typeface="Average"/>
              </a:rPr>
              <a:t>Peer - Evaluation Tool</a:t>
            </a:r>
            <a:endParaRPr sz="1600">
              <a:solidFill>
                <a:srgbClr val="FFFFFF"/>
              </a:solidFill>
              <a:latin typeface="Average"/>
              <a:ea typeface="Average"/>
              <a:cs typeface="Average"/>
              <a:sym typeface="Average"/>
            </a:endParaRPr>
          </a:p>
          <a:p>
            <a:pPr indent="-342900" lvl="0" marL="457200" rtl="0" algn="l">
              <a:lnSpc>
                <a:spcPct val="150000"/>
              </a:lnSpc>
              <a:spcBef>
                <a:spcPts val="0"/>
              </a:spcBef>
              <a:spcAft>
                <a:spcPts val="0"/>
              </a:spcAft>
              <a:buClr>
                <a:srgbClr val="FFFFFF"/>
              </a:buClr>
              <a:buSzPts val="1800"/>
              <a:buFont typeface="Average"/>
              <a:buChar char="●"/>
            </a:pPr>
            <a:r>
              <a:rPr lang="zh-HK" sz="1800">
                <a:solidFill>
                  <a:srgbClr val="FFFFFF"/>
                </a:solidFill>
                <a:latin typeface="Average"/>
                <a:ea typeface="Average"/>
                <a:cs typeface="Average"/>
                <a:sym typeface="Average"/>
              </a:rPr>
              <a:t>Implementation</a:t>
            </a:r>
            <a:endParaRPr sz="1800">
              <a:solidFill>
                <a:srgbClr val="FFFFFF"/>
              </a:solidFill>
              <a:latin typeface="Average"/>
              <a:ea typeface="Average"/>
              <a:cs typeface="Average"/>
              <a:sym typeface="Average"/>
            </a:endParaRPr>
          </a:p>
          <a:p>
            <a:pPr indent="-330200" lvl="0" marL="914400" rtl="0" algn="l">
              <a:lnSpc>
                <a:spcPct val="150000"/>
              </a:lnSpc>
              <a:spcBef>
                <a:spcPts val="0"/>
              </a:spcBef>
              <a:spcAft>
                <a:spcPts val="0"/>
              </a:spcAft>
              <a:buClr>
                <a:srgbClr val="FFFFFF"/>
              </a:buClr>
              <a:buSzPts val="1600"/>
              <a:buFont typeface="Average"/>
              <a:buChar char="●"/>
            </a:pPr>
            <a:r>
              <a:rPr lang="zh-HK" sz="1600">
                <a:solidFill>
                  <a:srgbClr val="FFFFFF"/>
                </a:solidFill>
                <a:latin typeface="Average"/>
                <a:ea typeface="Average"/>
                <a:cs typeface="Average"/>
                <a:sym typeface="Average"/>
              </a:rPr>
              <a:t>Database</a:t>
            </a:r>
            <a:endParaRPr sz="1600">
              <a:solidFill>
                <a:srgbClr val="FFFFFF"/>
              </a:solidFill>
              <a:latin typeface="Average"/>
              <a:ea typeface="Average"/>
              <a:cs typeface="Average"/>
              <a:sym typeface="Average"/>
            </a:endParaRPr>
          </a:p>
          <a:p>
            <a:pPr indent="-330200" lvl="0" marL="914400" rtl="0" algn="l">
              <a:lnSpc>
                <a:spcPct val="150000"/>
              </a:lnSpc>
              <a:spcBef>
                <a:spcPts val="0"/>
              </a:spcBef>
              <a:spcAft>
                <a:spcPts val="0"/>
              </a:spcAft>
              <a:buClr>
                <a:srgbClr val="FFFFFF"/>
              </a:buClr>
              <a:buSzPts val="1600"/>
              <a:buFont typeface="Average"/>
              <a:buChar char="●"/>
            </a:pPr>
            <a:r>
              <a:rPr lang="zh-HK" sz="1600">
                <a:solidFill>
                  <a:srgbClr val="FFFFFF"/>
                </a:solidFill>
                <a:latin typeface="Average"/>
                <a:ea typeface="Average"/>
                <a:cs typeface="Average"/>
                <a:sym typeface="Average"/>
              </a:rPr>
              <a:t>Schemas</a:t>
            </a:r>
            <a:endParaRPr sz="1600">
              <a:solidFill>
                <a:srgbClr val="FFFFFF"/>
              </a:solidFill>
              <a:latin typeface="Average"/>
              <a:ea typeface="Average"/>
              <a:cs typeface="Average"/>
              <a:sym typeface="Average"/>
            </a:endParaRPr>
          </a:p>
          <a:p>
            <a:pPr indent="-330200" lvl="0" marL="914400" rtl="0" algn="l">
              <a:lnSpc>
                <a:spcPct val="150000"/>
              </a:lnSpc>
              <a:spcBef>
                <a:spcPts val="0"/>
              </a:spcBef>
              <a:spcAft>
                <a:spcPts val="0"/>
              </a:spcAft>
              <a:buClr>
                <a:schemeClr val="lt1"/>
              </a:buClr>
              <a:buSzPts val="1600"/>
              <a:buFont typeface="Average"/>
              <a:buChar char="●"/>
            </a:pPr>
            <a:r>
              <a:rPr lang="zh-HK" sz="1600">
                <a:solidFill>
                  <a:schemeClr val="lt1"/>
                </a:solidFill>
                <a:latin typeface="Average"/>
                <a:ea typeface="Average"/>
                <a:cs typeface="Average"/>
                <a:sym typeface="Average"/>
              </a:rPr>
              <a:t>Architecture</a:t>
            </a:r>
            <a:endParaRPr sz="1600">
              <a:solidFill>
                <a:srgbClr val="FFFFFF"/>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2594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2700"/>
              <a:t>Introduction</a:t>
            </a:r>
            <a:endParaRPr b="1" sz="2700"/>
          </a:p>
        </p:txBody>
      </p:sp>
      <p:sp>
        <p:nvSpPr>
          <p:cNvPr id="241" name="Google Shape;241;p19"/>
          <p:cNvSpPr txBox="1"/>
          <p:nvPr>
            <p:ph idx="1" type="body"/>
          </p:nvPr>
        </p:nvSpPr>
        <p:spPr>
          <a:xfrm>
            <a:off x="1297500" y="95500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HK" sz="1800"/>
              <a:t>Q：</a:t>
            </a:r>
            <a:r>
              <a:rPr lang="zh-HK" sz="1800"/>
              <a:t>What is this project?</a:t>
            </a:r>
            <a:endParaRPr sz="1800"/>
          </a:p>
          <a:p>
            <a:pPr indent="0" lvl="0" marL="0" rtl="0" algn="l">
              <a:spcBef>
                <a:spcPts val="1600"/>
              </a:spcBef>
              <a:spcAft>
                <a:spcPts val="0"/>
              </a:spcAft>
              <a:buNone/>
            </a:pPr>
            <a:r>
              <a:rPr lang="zh-HK" sz="1800"/>
              <a:t>A：This project shows a tool that runs peer evaluation submitted by students and allows teachers to manage it.</a:t>
            </a:r>
            <a:endParaRPr sz="1600"/>
          </a:p>
          <a:p>
            <a:pPr indent="0" lvl="0" marL="0" rtl="0" algn="l">
              <a:spcBef>
                <a:spcPts val="1600"/>
              </a:spcBef>
              <a:spcAft>
                <a:spcPts val="0"/>
              </a:spcAft>
              <a:buNone/>
            </a:pPr>
            <a:r>
              <a:rPr lang="zh-HK" sz="1600"/>
              <a:t>Q</a:t>
            </a:r>
            <a:r>
              <a:rPr lang="zh-HK" sz="1800"/>
              <a:t>：What can it do?</a:t>
            </a:r>
            <a:endParaRPr sz="1800"/>
          </a:p>
          <a:p>
            <a:pPr indent="-342900" lvl="0" marL="457200" rtl="0" algn="l">
              <a:spcBef>
                <a:spcPts val="1600"/>
              </a:spcBef>
              <a:spcAft>
                <a:spcPts val="0"/>
              </a:spcAft>
              <a:buSzPts val="1800"/>
              <a:buChar char="●"/>
            </a:pPr>
            <a:r>
              <a:rPr lang="zh-HK" sz="1800"/>
              <a:t>Students:  Check if there is an evaluation of other team members </a:t>
            </a:r>
            <a:endParaRPr sz="1800"/>
          </a:p>
          <a:p>
            <a:pPr indent="0" lvl="0" marL="457200" rtl="0" algn="l">
              <a:spcBef>
                <a:spcPts val="1600"/>
              </a:spcBef>
              <a:spcAft>
                <a:spcPts val="0"/>
              </a:spcAft>
              <a:buNone/>
            </a:pPr>
            <a:r>
              <a:rPr lang="zh-HK" sz="1800"/>
              <a:t>                        assigned and submit it</a:t>
            </a:r>
            <a:endParaRPr sz="1800"/>
          </a:p>
          <a:p>
            <a:pPr indent="-342900" lvl="0" marL="457200" rtl="0" algn="l">
              <a:spcBef>
                <a:spcPts val="1600"/>
              </a:spcBef>
              <a:spcAft>
                <a:spcPts val="0"/>
              </a:spcAft>
              <a:buSzPts val="1800"/>
              <a:buChar char="●"/>
            </a:pPr>
            <a:r>
              <a:rPr lang="zh-HK" sz="1800"/>
              <a:t>Faculties: Manage class students, groups, projects and all </a:t>
            </a:r>
            <a:endParaRPr sz="1800"/>
          </a:p>
          <a:p>
            <a:pPr indent="0" lvl="0" marL="457200" rtl="0" algn="l">
              <a:spcBef>
                <a:spcPts val="1600"/>
              </a:spcBef>
              <a:spcAft>
                <a:spcPts val="1600"/>
              </a:spcAft>
              <a:buNone/>
            </a:pPr>
            <a:r>
              <a:rPr lang="zh-HK" sz="1800"/>
              <a:t>                       evaluation submissions</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Client View Demo</a:t>
            </a:r>
            <a:endParaRPr b="1"/>
          </a:p>
        </p:txBody>
      </p:sp>
      <p:sp>
        <p:nvSpPr>
          <p:cNvPr id="247" name="Google Shape;247;p20"/>
          <p:cNvSpPr txBox="1"/>
          <p:nvPr/>
        </p:nvSpPr>
        <p:spPr>
          <a:xfrm>
            <a:off x="984500" y="1155275"/>
            <a:ext cx="7554600" cy="352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HK" sz="2000">
                <a:solidFill>
                  <a:srgbClr val="FFFFFF"/>
                </a:solidFill>
                <a:latin typeface="Lato"/>
                <a:ea typeface="Lato"/>
                <a:cs typeface="Lato"/>
                <a:sym typeface="Lato"/>
              </a:rPr>
              <a:t>Steps for Setup:</a:t>
            </a:r>
            <a:endParaRPr b="1" sz="2000">
              <a:solidFill>
                <a:srgbClr val="FFFFFF"/>
              </a:solidFill>
              <a:latin typeface="Lato"/>
              <a:ea typeface="Lato"/>
              <a:cs typeface="Lato"/>
              <a:sym typeface="Lato"/>
            </a:endParaRPr>
          </a:p>
          <a:p>
            <a:pPr indent="0" lvl="0" marL="0" rtl="0" algn="l">
              <a:spcBef>
                <a:spcPts val="0"/>
              </a:spcBef>
              <a:spcAft>
                <a:spcPts val="0"/>
              </a:spcAft>
              <a:buNone/>
            </a:pPr>
            <a:r>
              <a:t/>
            </a:r>
            <a:endParaRPr sz="20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AutoNum type="arabicPeriod"/>
            </a:pPr>
            <a:r>
              <a:rPr lang="zh-HK" sz="1800">
                <a:solidFill>
                  <a:srgbClr val="FFFFFF"/>
                </a:solidFill>
                <a:latin typeface="Lato"/>
                <a:ea typeface="Lato"/>
                <a:cs typeface="Lato"/>
                <a:sym typeface="Lato"/>
              </a:rPr>
              <a:t>Install Ruby and Rails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AutoNum type="arabicPeriod"/>
            </a:pPr>
            <a:r>
              <a:rPr lang="zh-HK" sz="1800">
                <a:solidFill>
                  <a:srgbClr val="FFFFFF"/>
                </a:solidFill>
                <a:latin typeface="Lato"/>
                <a:ea typeface="Lato"/>
                <a:cs typeface="Lato"/>
                <a:sym typeface="Lato"/>
              </a:rPr>
              <a:t>Pull project from Github</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AutoNum type="arabicPeriod"/>
            </a:pPr>
            <a:r>
              <a:rPr lang="zh-HK" sz="1800">
                <a:solidFill>
                  <a:srgbClr val="FFFFFF"/>
                </a:solidFill>
                <a:latin typeface="Lato"/>
                <a:ea typeface="Lato"/>
                <a:cs typeface="Lato"/>
                <a:sym typeface="Lato"/>
              </a:rPr>
              <a:t>Open terminal and navigate to the project folder</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AutoNum type="arabicPeriod"/>
            </a:pPr>
            <a:r>
              <a:rPr lang="zh-HK" sz="1800">
                <a:solidFill>
                  <a:srgbClr val="FFFFFF"/>
                </a:solidFill>
                <a:latin typeface="Lato"/>
                <a:ea typeface="Lato"/>
                <a:cs typeface="Lato"/>
                <a:sym typeface="Lato"/>
              </a:rPr>
              <a:t>Type in ‘$bundle install’ </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AutoNum type="arabicPeriod"/>
            </a:pPr>
            <a:r>
              <a:rPr lang="zh-HK" sz="1800">
                <a:solidFill>
                  <a:srgbClr val="FFFFFF"/>
                </a:solidFill>
                <a:latin typeface="Lato"/>
                <a:ea typeface="Lato"/>
                <a:cs typeface="Lato"/>
                <a:sym typeface="Lato"/>
              </a:rPr>
              <a:t>Type in ‘$rails db:migrate’</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AutoNum type="arabicPeriod"/>
            </a:pPr>
            <a:r>
              <a:rPr lang="zh-HK" sz="1800">
                <a:solidFill>
                  <a:srgbClr val="FFFFFF"/>
                </a:solidFill>
                <a:latin typeface="Lato"/>
                <a:ea typeface="Lato"/>
                <a:cs typeface="Lato"/>
                <a:sym typeface="Lato"/>
              </a:rPr>
              <a:t>Type in ‘$rails server’</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AutoNum type="arabicPeriod"/>
            </a:pPr>
            <a:r>
              <a:rPr lang="zh-HK" sz="1800">
                <a:solidFill>
                  <a:srgbClr val="FFFFFF"/>
                </a:solidFill>
                <a:latin typeface="Lato"/>
                <a:ea typeface="Lato"/>
                <a:cs typeface="Lato"/>
                <a:sym typeface="Lato"/>
              </a:rPr>
              <a:t>Open browser and navigate to ‘localhost:3000’</a:t>
            </a:r>
            <a:endParaRPr sz="1800">
              <a:solidFill>
                <a:srgbClr val="FFFF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nvSpPr>
        <p:spPr>
          <a:xfrm>
            <a:off x="1383250" y="1007225"/>
            <a:ext cx="6862500" cy="32901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Lato"/>
              <a:buChar char="●"/>
            </a:pPr>
            <a:r>
              <a:rPr lang="zh-HK" sz="1800">
                <a:solidFill>
                  <a:srgbClr val="FFFFFF"/>
                </a:solidFill>
                <a:latin typeface="Lato"/>
                <a:ea typeface="Lato"/>
                <a:cs typeface="Lato"/>
                <a:sym typeface="Lato"/>
              </a:rPr>
              <a:t>HomePage</a:t>
            </a:r>
            <a:endParaRPr sz="1800">
              <a:solidFill>
                <a:srgbClr val="FFFFFF"/>
              </a:solidFill>
              <a:latin typeface="Lato"/>
              <a:ea typeface="Lato"/>
              <a:cs typeface="Lato"/>
              <a:sym typeface="Lato"/>
            </a:endParaRPr>
          </a:p>
          <a:p>
            <a:pPr indent="-342900" lvl="1" marL="914400" rtl="0" algn="l">
              <a:spcBef>
                <a:spcPts val="0"/>
              </a:spcBef>
              <a:spcAft>
                <a:spcPts val="0"/>
              </a:spcAft>
              <a:buClr>
                <a:srgbClr val="FFFFFF"/>
              </a:buClr>
              <a:buSzPts val="1800"/>
              <a:buFont typeface="Lato"/>
              <a:buChar char="○"/>
            </a:pPr>
            <a:r>
              <a:rPr lang="zh-HK" sz="1800">
                <a:solidFill>
                  <a:srgbClr val="FFFFFF"/>
                </a:solidFill>
                <a:latin typeface="Lato"/>
                <a:ea typeface="Lato"/>
                <a:cs typeface="Lato"/>
                <a:sym typeface="Lato"/>
              </a:rPr>
              <a:t>Student Page</a:t>
            </a:r>
            <a:endParaRPr sz="1800">
              <a:solidFill>
                <a:srgbClr val="FFFFFF"/>
              </a:solidFill>
              <a:latin typeface="Lato"/>
              <a:ea typeface="Lato"/>
              <a:cs typeface="Lato"/>
              <a:sym typeface="Lato"/>
            </a:endParaRPr>
          </a:p>
          <a:p>
            <a:pPr indent="-342900" lvl="2" marL="1371600" rtl="0" algn="l">
              <a:spcBef>
                <a:spcPts val="0"/>
              </a:spcBef>
              <a:spcAft>
                <a:spcPts val="0"/>
              </a:spcAft>
              <a:buClr>
                <a:srgbClr val="FFFFFF"/>
              </a:buClr>
              <a:buSzPts val="1800"/>
              <a:buFont typeface="Lato"/>
              <a:buChar char="■"/>
            </a:pPr>
            <a:r>
              <a:rPr lang="zh-HK" sz="1800">
                <a:solidFill>
                  <a:srgbClr val="FFFFFF"/>
                </a:solidFill>
                <a:latin typeface="Lato"/>
                <a:ea typeface="Lato"/>
                <a:cs typeface="Lato"/>
                <a:sym typeface="Lato"/>
              </a:rPr>
              <a:t>Login &amp; Sign Up</a:t>
            </a:r>
            <a:endParaRPr sz="1800">
              <a:solidFill>
                <a:srgbClr val="FFFFFF"/>
              </a:solidFill>
              <a:latin typeface="Lato"/>
              <a:ea typeface="Lato"/>
              <a:cs typeface="Lato"/>
              <a:sym typeface="Lato"/>
            </a:endParaRPr>
          </a:p>
          <a:p>
            <a:pPr indent="-342900" lvl="3" marL="1828800" rtl="0" algn="l">
              <a:spcBef>
                <a:spcPts val="0"/>
              </a:spcBef>
              <a:spcAft>
                <a:spcPts val="0"/>
              </a:spcAft>
              <a:buClr>
                <a:srgbClr val="FFFFFF"/>
              </a:buClr>
              <a:buSzPts val="1800"/>
              <a:buFont typeface="Lato"/>
              <a:buChar char="●"/>
            </a:pPr>
            <a:r>
              <a:rPr lang="zh-HK" sz="1800">
                <a:solidFill>
                  <a:srgbClr val="FFFFFF"/>
                </a:solidFill>
                <a:latin typeface="Lato"/>
                <a:ea typeface="Lato"/>
                <a:cs typeface="Lato"/>
                <a:sym typeface="Lato"/>
              </a:rPr>
              <a:t>Evaluation Survey</a:t>
            </a:r>
            <a:endParaRPr sz="1800">
              <a:solidFill>
                <a:srgbClr val="FFFFFF"/>
              </a:solidFill>
              <a:latin typeface="Lato"/>
              <a:ea typeface="Lato"/>
              <a:cs typeface="Lato"/>
              <a:sym typeface="Lato"/>
            </a:endParaRPr>
          </a:p>
          <a:p>
            <a:pPr indent="0" lvl="0" marL="1371600" rtl="0" algn="l">
              <a:spcBef>
                <a:spcPts val="0"/>
              </a:spcBef>
              <a:spcAft>
                <a:spcPts val="0"/>
              </a:spcAft>
              <a:buNone/>
            </a:pPr>
            <a:r>
              <a:t/>
            </a:r>
            <a:endParaRPr sz="1800">
              <a:solidFill>
                <a:srgbClr val="FFFFFF"/>
              </a:solidFill>
              <a:latin typeface="Lato"/>
              <a:ea typeface="Lato"/>
              <a:cs typeface="Lato"/>
              <a:sym typeface="Lato"/>
            </a:endParaRPr>
          </a:p>
          <a:p>
            <a:pPr indent="-342900" lvl="1" marL="914400" rtl="0" algn="l">
              <a:spcBef>
                <a:spcPts val="0"/>
              </a:spcBef>
              <a:spcAft>
                <a:spcPts val="0"/>
              </a:spcAft>
              <a:buClr>
                <a:srgbClr val="FFFFFF"/>
              </a:buClr>
              <a:buSzPts val="1800"/>
              <a:buFont typeface="Lato"/>
              <a:buChar char="○"/>
            </a:pPr>
            <a:r>
              <a:rPr lang="zh-HK" sz="1800">
                <a:solidFill>
                  <a:srgbClr val="FFFFFF"/>
                </a:solidFill>
                <a:latin typeface="Lato"/>
                <a:ea typeface="Lato"/>
                <a:cs typeface="Lato"/>
                <a:sym typeface="Lato"/>
              </a:rPr>
              <a:t>Faculty Page</a:t>
            </a:r>
            <a:endParaRPr sz="1800">
              <a:solidFill>
                <a:srgbClr val="FFFFFF"/>
              </a:solidFill>
              <a:latin typeface="Lato"/>
              <a:ea typeface="Lato"/>
              <a:cs typeface="Lato"/>
              <a:sym typeface="Lato"/>
            </a:endParaRPr>
          </a:p>
          <a:p>
            <a:pPr indent="-342900" lvl="2" marL="1371600" rtl="0" algn="l">
              <a:lnSpc>
                <a:spcPct val="115000"/>
              </a:lnSpc>
              <a:spcBef>
                <a:spcPts val="0"/>
              </a:spcBef>
              <a:spcAft>
                <a:spcPts val="0"/>
              </a:spcAft>
              <a:buClr>
                <a:srgbClr val="FFFFFF"/>
              </a:buClr>
              <a:buSzPts val="1800"/>
              <a:buFont typeface="Lato"/>
              <a:buChar char="■"/>
            </a:pPr>
            <a:r>
              <a:rPr lang="zh-HK" sz="1800">
                <a:solidFill>
                  <a:srgbClr val="FFFFFF"/>
                </a:solidFill>
                <a:latin typeface="Lato"/>
                <a:ea typeface="Lato"/>
                <a:cs typeface="Lato"/>
                <a:sym typeface="Lato"/>
              </a:rPr>
              <a:t>Manage Students</a:t>
            </a:r>
            <a:endParaRPr sz="1800">
              <a:solidFill>
                <a:srgbClr val="FFFFFF"/>
              </a:solidFill>
              <a:latin typeface="Lato"/>
              <a:ea typeface="Lato"/>
              <a:cs typeface="Lato"/>
              <a:sym typeface="Lato"/>
            </a:endParaRPr>
          </a:p>
          <a:p>
            <a:pPr indent="-342900" lvl="2" marL="1371600" rtl="0" algn="l">
              <a:lnSpc>
                <a:spcPct val="115000"/>
              </a:lnSpc>
              <a:spcBef>
                <a:spcPts val="0"/>
              </a:spcBef>
              <a:spcAft>
                <a:spcPts val="0"/>
              </a:spcAft>
              <a:buClr>
                <a:srgbClr val="FFFFFF"/>
              </a:buClr>
              <a:buSzPts val="1800"/>
              <a:buFont typeface="Lato"/>
              <a:buChar char="■"/>
            </a:pPr>
            <a:r>
              <a:rPr lang="zh-HK" sz="1800">
                <a:solidFill>
                  <a:srgbClr val="FFFFFF"/>
                </a:solidFill>
                <a:latin typeface="Lato"/>
                <a:ea typeface="Lato"/>
                <a:cs typeface="Lato"/>
                <a:sym typeface="Lato"/>
              </a:rPr>
              <a:t>Manage Groups</a:t>
            </a:r>
            <a:endParaRPr sz="1800">
              <a:solidFill>
                <a:srgbClr val="FFFFFF"/>
              </a:solidFill>
              <a:latin typeface="Lato"/>
              <a:ea typeface="Lato"/>
              <a:cs typeface="Lato"/>
              <a:sym typeface="Lato"/>
            </a:endParaRPr>
          </a:p>
          <a:p>
            <a:pPr indent="-342900" lvl="2" marL="1371600" rtl="0" algn="l">
              <a:lnSpc>
                <a:spcPct val="115000"/>
              </a:lnSpc>
              <a:spcBef>
                <a:spcPts val="0"/>
              </a:spcBef>
              <a:spcAft>
                <a:spcPts val="0"/>
              </a:spcAft>
              <a:buClr>
                <a:srgbClr val="FFFFFF"/>
              </a:buClr>
              <a:buSzPts val="1800"/>
              <a:buFont typeface="Lato"/>
              <a:buChar char="■"/>
            </a:pPr>
            <a:r>
              <a:rPr lang="zh-HK" sz="1800">
                <a:solidFill>
                  <a:srgbClr val="FFFFFF"/>
                </a:solidFill>
                <a:latin typeface="Lato"/>
                <a:ea typeface="Lato"/>
                <a:cs typeface="Lato"/>
                <a:sym typeface="Lato"/>
              </a:rPr>
              <a:t>Manage Projects</a:t>
            </a:r>
            <a:endParaRPr sz="1800">
              <a:solidFill>
                <a:srgbClr val="FFFFFF"/>
              </a:solidFill>
              <a:latin typeface="Lato"/>
              <a:ea typeface="Lato"/>
              <a:cs typeface="Lato"/>
              <a:sym typeface="Lato"/>
            </a:endParaRPr>
          </a:p>
          <a:p>
            <a:pPr indent="-342900" lvl="2" marL="1371600" rtl="0" algn="l">
              <a:lnSpc>
                <a:spcPct val="115000"/>
              </a:lnSpc>
              <a:spcBef>
                <a:spcPts val="0"/>
              </a:spcBef>
              <a:spcAft>
                <a:spcPts val="0"/>
              </a:spcAft>
              <a:buClr>
                <a:srgbClr val="FFFFFF"/>
              </a:buClr>
              <a:buSzPts val="1800"/>
              <a:buFont typeface="Lato"/>
              <a:buChar char="■"/>
            </a:pPr>
            <a:r>
              <a:rPr lang="zh-HK" sz="1800">
                <a:solidFill>
                  <a:srgbClr val="FFFFFF"/>
                </a:solidFill>
                <a:latin typeface="Lato"/>
                <a:ea typeface="Lato"/>
                <a:cs typeface="Lato"/>
                <a:sym typeface="Lato"/>
              </a:rPr>
              <a:t>Manage Evaluation Submissions</a:t>
            </a:r>
            <a:endParaRPr sz="1800">
              <a:solidFill>
                <a:srgbClr val="FFFFFF"/>
              </a:solidFill>
              <a:latin typeface="Lato"/>
              <a:ea typeface="Lato"/>
              <a:cs typeface="Lato"/>
              <a:sym typeface="Lato"/>
            </a:endParaRPr>
          </a:p>
        </p:txBody>
      </p:sp>
      <p:sp>
        <p:nvSpPr>
          <p:cNvPr id="253" name="Google Shape;253;p21"/>
          <p:cNvSpPr txBox="1"/>
          <p:nvPr>
            <p:ph type="title"/>
          </p:nvPr>
        </p:nvSpPr>
        <p:spPr>
          <a:xfrm>
            <a:off x="1297500" y="2594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Peer - Evaluation Tool</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1297500" y="2594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2700"/>
              <a:t>Homepage example display</a:t>
            </a:r>
            <a:endParaRPr b="1" sz="2700"/>
          </a:p>
        </p:txBody>
      </p:sp>
      <p:pic>
        <p:nvPicPr>
          <p:cNvPr id="259" name="Google Shape;259;p22"/>
          <p:cNvPicPr preferRelativeResize="0"/>
          <p:nvPr/>
        </p:nvPicPr>
        <p:blipFill>
          <a:blip r:embed="rId4">
            <a:alphaModFix/>
          </a:blip>
          <a:stretch>
            <a:fillRect/>
          </a:stretch>
        </p:blipFill>
        <p:spPr>
          <a:xfrm>
            <a:off x="1203750" y="949975"/>
            <a:ext cx="7647249" cy="3430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a:t>Implementation</a:t>
            </a:r>
            <a:endParaRPr b="1"/>
          </a:p>
        </p:txBody>
      </p:sp>
      <p:sp>
        <p:nvSpPr>
          <p:cNvPr id="265" name="Google Shape;265;p23"/>
          <p:cNvSpPr txBox="1"/>
          <p:nvPr>
            <p:ph idx="1" type="body"/>
          </p:nvPr>
        </p:nvSpPr>
        <p:spPr>
          <a:xfrm>
            <a:off x="1297500" y="1155275"/>
            <a:ext cx="7038900" cy="332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zh-HK" sz="1500"/>
              <a:t>To understand the project from an implementers point of view, let us take a look at the detailed architecture, database schemas and how everything is connected.</a:t>
            </a:r>
            <a:endParaRPr sz="1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4"/>
          <p:cNvSpPr txBox="1"/>
          <p:nvPr>
            <p:ph idx="1" type="body"/>
          </p:nvPr>
        </p:nvSpPr>
        <p:spPr>
          <a:xfrm>
            <a:off x="4004600" y="1311900"/>
            <a:ext cx="4657500" cy="2519700"/>
          </a:xfrm>
          <a:prstGeom prst="rect">
            <a:avLst/>
          </a:prstGeom>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FFFFFF"/>
              </a:buClr>
              <a:buSzPts val="1800"/>
              <a:buChar char="❖"/>
            </a:pPr>
            <a:r>
              <a:rPr b="1" lang="zh-HK" sz="1800">
                <a:solidFill>
                  <a:srgbClr val="FFFFFF"/>
                </a:solidFill>
              </a:rPr>
              <a:t>Students</a:t>
            </a:r>
            <a:endParaRPr b="1" sz="1800">
              <a:solidFill>
                <a:srgbClr val="FFFFFF"/>
              </a:solidFill>
            </a:endParaRPr>
          </a:p>
          <a:p>
            <a:pPr indent="-342900" lvl="0" marL="457200" rtl="0" algn="l">
              <a:lnSpc>
                <a:spcPct val="150000"/>
              </a:lnSpc>
              <a:spcBef>
                <a:spcPts val="0"/>
              </a:spcBef>
              <a:spcAft>
                <a:spcPts val="0"/>
              </a:spcAft>
              <a:buClr>
                <a:srgbClr val="FFFFFF"/>
              </a:buClr>
              <a:buSzPts val="1800"/>
              <a:buChar char="❖"/>
            </a:pPr>
            <a:r>
              <a:rPr b="1" lang="zh-HK" sz="1800">
                <a:solidFill>
                  <a:srgbClr val="FFFFFF"/>
                </a:solidFill>
              </a:rPr>
              <a:t>Student Groups</a:t>
            </a:r>
            <a:endParaRPr b="1" sz="1800">
              <a:solidFill>
                <a:srgbClr val="FFFFFF"/>
              </a:solidFill>
            </a:endParaRPr>
          </a:p>
          <a:p>
            <a:pPr indent="-342900" lvl="0" marL="457200" rtl="0" algn="l">
              <a:lnSpc>
                <a:spcPct val="150000"/>
              </a:lnSpc>
              <a:spcBef>
                <a:spcPts val="0"/>
              </a:spcBef>
              <a:spcAft>
                <a:spcPts val="0"/>
              </a:spcAft>
              <a:buClr>
                <a:srgbClr val="FFFFFF"/>
              </a:buClr>
              <a:buSzPts val="1800"/>
              <a:buChar char="❖"/>
            </a:pPr>
            <a:r>
              <a:rPr b="1" lang="zh-HK" sz="1800">
                <a:solidFill>
                  <a:srgbClr val="FFFFFF"/>
                </a:solidFill>
              </a:rPr>
              <a:t>Projects</a:t>
            </a:r>
            <a:endParaRPr b="1" sz="1800">
              <a:solidFill>
                <a:srgbClr val="FFFFFF"/>
              </a:solidFill>
            </a:endParaRPr>
          </a:p>
          <a:p>
            <a:pPr indent="-342900" lvl="0" marL="457200" rtl="0" algn="l">
              <a:lnSpc>
                <a:spcPct val="150000"/>
              </a:lnSpc>
              <a:spcBef>
                <a:spcPts val="0"/>
              </a:spcBef>
              <a:spcAft>
                <a:spcPts val="0"/>
              </a:spcAft>
              <a:buClr>
                <a:srgbClr val="FFFFFF"/>
              </a:buClr>
              <a:buSzPts val="1800"/>
              <a:buChar char="❖"/>
            </a:pPr>
            <a:r>
              <a:rPr b="1" lang="zh-HK" sz="1800">
                <a:solidFill>
                  <a:srgbClr val="FFFFFF"/>
                </a:solidFill>
              </a:rPr>
              <a:t>Evaluations</a:t>
            </a:r>
            <a:endParaRPr b="1" sz="1800">
              <a:solidFill>
                <a:srgbClr val="FFFFFF"/>
              </a:solidFill>
            </a:endParaRPr>
          </a:p>
          <a:p>
            <a:pPr indent="-342900" lvl="0" marL="457200" rtl="0" algn="l">
              <a:lnSpc>
                <a:spcPct val="150000"/>
              </a:lnSpc>
              <a:spcBef>
                <a:spcPts val="0"/>
              </a:spcBef>
              <a:spcAft>
                <a:spcPts val="0"/>
              </a:spcAft>
              <a:buClr>
                <a:srgbClr val="FFFFFF"/>
              </a:buClr>
              <a:buSzPts val="1800"/>
              <a:buChar char="❖"/>
            </a:pPr>
            <a:r>
              <a:rPr b="1" lang="zh-HK" sz="1800">
                <a:solidFill>
                  <a:srgbClr val="FFFFFF"/>
                </a:solidFill>
              </a:rPr>
              <a:t>U</a:t>
            </a:r>
            <a:r>
              <a:rPr b="1" lang="zh-HK" sz="1800">
                <a:solidFill>
                  <a:srgbClr val="FFFFFF"/>
                </a:solidFill>
              </a:rPr>
              <a:t>sers</a:t>
            </a:r>
            <a:endParaRPr b="1" sz="1800">
              <a:solidFill>
                <a:srgbClr val="FFFFFF"/>
              </a:solidFill>
            </a:endParaRPr>
          </a:p>
          <a:p>
            <a:pPr indent="0" lvl="0" marL="0" rtl="0" algn="l">
              <a:spcBef>
                <a:spcPts val="1600"/>
              </a:spcBef>
              <a:spcAft>
                <a:spcPts val="1600"/>
              </a:spcAft>
              <a:buNone/>
            </a:pPr>
            <a:r>
              <a:t/>
            </a:r>
            <a:endParaRPr/>
          </a:p>
        </p:txBody>
      </p:sp>
      <p:sp>
        <p:nvSpPr>
          <p:cNvPr id="271" name="Google Shape;271;p24"/>
          <p:cNvSpPr txBox="1"/>
          <p:nvPr>
            <p:ph type="title"/>
          </p:nvPr>
        </p:nvSpPr>
        <p:spPr>
          <a:xfrm>
            <a:off x="1297625" y="3131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2700"/>
              <a:t>Data Base Tables</a:t>
            </a:r>
            <a:endParaRPr b="1" sz="2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5"/>
          <p:cNvSpPr txBox="1"/>
          <p:nvPr>
            <p:ph type="title"/>
          </p:nvPr>
        </p:nvSpPr>
        <p:spPr>
          <a:xfrm>
            <a:off x="1297500" y="2594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zh-HK" sz="2700"/>
              <a:t>DataBase Schemas—Part I</a:t>
            </a:r>
            <a:endParaRPr b="1" sz="2700"/>
          </a:p>
        </p:txBody>
      </p:sp>
      <p:pic>
        <p:nvPicPr>
          <p:cNvPr id="277" name="Google Shape;277;p25"/>
          <p:cNvPicPr preferRelativeResize="0"/>
          <p:nvPr/>
        </p:nvPicPr>
        <p:blipFill rotWithShape="1">
          <a:blip r:embed="rId3">
            <a:alphaModFix/>
          </a:blip>
          <a:srcRect b="8409" l="0" r="0" t="8409"/>
          <a:stretch/>
        </p:blipFill>
        <p:spPr>
          <a:xfrm>
            <a:off x="1381600" y="1245375"/>
            <a:ext cx="6515101" cy="3067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